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1"/>
  </p:sldMasterIdLst>
  <p:sldIdLst>
    <p:sldId id="256" r:id="rId2"/>
    <p:sldId id="286" r:id="rId3"/>
    <p:sldId id="257" r:id="rId4"/>
    <p:sldId id="259" r:id="rId5"/>
    <p:sldId id="284" r:id="rId6"/>
    <p:sldId id="272" r:id="rId7"/>
    <p:sldId id="268" r:id="rId8"/>
    <p:sldId id="282" r:id="rId9"/>
    <p:sldId id="269" r:id="rId10"/>
    <p:sldId id="280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5927"/>
    <a:srgbClr val="204385"/>
    <a:srgbClr val="DF410F"/>
    <a:srgbClr val="17305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60" autoAdjust="0"/>
    <p:restoredTop sz="95820"/>
  </p:normalViewPr>
  <p:slideViewPr>
    <p:cSldViewPr snapToGrid="0" snapToObjects="1">
      <p:cViewPr>
        <p:scale>
          <a:sx n="90" d="100"/>
          <a:sy n="90" d="100"/>
        </p:scale>
        <p:origin x="211" y="-125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EA9594-38CD-4F40-8873-38547DF91E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8F18069-5874-8748-BA32-F0A88D408E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BD8C1A-8E96-604A-AB6A-77BD312096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FFB9B-9FB8-469E-96F9-4D32314110B6}" type="datetimeFigureOut">
              <a:rPr lang="en-US" smtClean="0"/>
              <a:pPr/>
              <a:t>1/12/2021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4B4CEF-3A58-3649-9C3A-7697BCD7E5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C4C29C-58DE-404D-926C-4704A8069E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20143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AE0690-C3FB-1644-BAD1-E02A7ACBD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163D54-BAE0-A945-8BEC-0350B9377A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4D904B-8EF2-B64C-8350-E4D0C68ABB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pPr/>
              <a:t>1/12/2021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6FB2DC-30ED-BD46-B435-368A62527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26C933-8837-7144-AAB0-9457ED4798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863172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436CE-F1F2-604A-BD12-5A23757539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AAB4DF-95BD-AA47-A63A-31BA1CA844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083985-A2E0-A74C-8354-F71230A034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F47CF-67C9-420C-80A5-E2069FF0C2DF}" type="datetimeFigureOut">
              <a:rPr lang="en-US" smtClean="0"/>
              <a:pPr/>
              <a:t>1/12/2021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E702CE-E1F2-3A46-9294-A4F05DFAC1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FEFB83-3AAF-BF4C-840C-33D8DDD0C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04360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5EA504-7016-4749-B543-9CE125CFA9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D2ECD2-4CA7-8541-929F-FBF9ED4017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77F592F-41AA-C84E-8D4F-F1370E1285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24EF3A-F5E1-854B-9E53-DB4E44E1EB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pPr/>
              <a:t>1/12/2021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DDCCCA-B4FE-5444-BDC0-CFC7B78850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2F95E4-6771-DC44-ACC5-9F2AD5CB81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1028757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130739-452C-574A-A1F9-C12E6FC9CF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84A2E4-39C8-474C-875D-0F42A733C9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548427-20D9-D14D-BA3A-61009934CF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D3A2F28-42B2-7C4D-B75C-8523A32AFE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231D8AC-539F-6C47-A97C-8A18895C51F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C6957E3-4EB7-3948-A3C0-739E7A6BB5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pPr/>
              <a:t>1/12/2021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D5D55B9-41B1-F744-8CEE-F238320F5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CE34D24-F892-014E-BA6A-7D24D1BC6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9211585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25BF84-8A7F-E848-BB5A-476E721A6F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F5C34DE-354D-854A-AD3D-E8A9B9671C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649AC-CB8F-4FF1-9A34-5861C74DD0A7}" type="datetimeFigureOut">
              <a:rPr lang="en-US" smtClean="0"/>
              <a:pPr/>
              <a:t>1/12/2021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46BF6FD-B941-E241-BF5D-D0833B2CDF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DB9AF4-8409-7A45-87B8-8BEB31AD6C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28223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E6FE918-E8E6-0848-A0EC-3F1B5CBABD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5CECA-2D3A-4680-9B49-752200DE467C}" type="datetimeFigureOut">
              <a:rPr lang="en-US" smtClean="0"/>
              <a:pPr/>
              <a:t>1/12/2021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F0539C2-D897-5F49-BD6A-B7B62A20A2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2F7CE5-937D-A84C-86F2-E7AD95FD62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24356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7549AD-3E74-194E-87D9-3EC7924319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190746-2AF7-0748-8E45-39C40F2FB6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61BEFB-B4B9-234F-9F66-BAC72C199D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3DD6F1-E522-F943-A036-DEFF12F39A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pPr/>
              <a:t>1/12/2021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040DF1-E713-1245-90E0-B29D5157B3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9720FC-3EEE-994E-AC35-1102D7CC6E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180970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2F5104-A319-524A-B488-3E54B1F0BA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4876F7B-24F7-8043-9CD2-9510F90629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D1587F-46C8-874A-95F2-EEAE958227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152BB7-72E7-914D-AE77-7408C5D15B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F78E3-FDA3-4D28-AAA2-0B81F349A39D}" type="datetimeFigureOut">
              <a:rPr lang="en-US" smtClean="0"/>
              <a:pPr/>
              <a:t>1/12/2021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C07F16-EA9C-374D-935A-22795E9A5E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399A9D-346B-2E4C-AE56-5A141ED786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78716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F5F07B-CAF6-2241-9FAF-D24C0A56D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C7DB4DE-94B6-B840-BEB1-4E6DE0A128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168B0A-D29F-C64C-965B-248703D61E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pPr/>
              <a:t>1/12/2021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21D082-9DA9-654F-8D2D-9F078D16D2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C59CC2-18D9-4641-9AC3-5819E1B56C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001257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2854A9A-5709-2D4F-9364-D40C59DBEB3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A4CC96A-A8CD-D44C-9349-30D68B8DF6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F32ADB-B32E-5E4C-BAE7-0CD805010D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pPr/>
              <a:t>1/12/2021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F4208B-60E3-624B-AFBF-A5ACFF9121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02A4C8-F416-8941-8332-9B0EBC2CD3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2760217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BDC27-E420-4878-9EE6-7B9656D6442A}" type="datetimeFigureOut">
              <a:rPr lang="en-US" dirty="0"/>
              <a:pPr/>
              <a:t>1/12/2021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08426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EE78417-EBC4-6F44-9DD9-9A2742352E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15EDE5-C37B-3342-AA79-2785747D5E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BAE30E-CBAF-1B46-B88B-6742C6BC75E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5BB1C6-BF8F-4481-8AB2-603A1C8A906A}" type="datetimeFigureOut">
              <a:rPr lang="en-US" smtClean="0"/>
              <a:pPr/>
              <a:t>1/12/2021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0E0DE8-81F4-EA44-B0D6-1A3BF72371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3AC26F-3D9A-5340-8CFF-56E58B3F04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9676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iiop.co.uk/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ww.recruitment-tests.co.uk/site/html/freetrial.php" TargetMode="Externa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.png"/><Relationship Id="rId7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hyperlink" Target="http://www.recruitment-tests.co.uk/" TargetMode="External"/><Relationship Id="rId5" Type="http://schemas.openxmlformats.org/officeDocument/2006/relationships/hyperlink" Target="mailto:jesse.lawson@recruitment-tests.co.uk" TargetMode="External"/><Relationship Id="rId10" Type="http://schemas.openxmlformats.org/officeDocument/2006/relationships/image" Target="../media/image12.png"/><Relationship Id="rId4" Type="http://schemas.openxmlformats.org/officeDocument/2006/relationships/image" Target="../media/image8.png"/><Relationship Id="rId9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18" Type="http://schemas.openxmlformats.org/officeDocument/2006/relationships/image" Target="../media/image27.png"/><Relationship Id="rId3" Type="http://schemas.openxmlformats.org/officeDocument/2006/relationships/image" Target="../media/image2.png"/><Relationship Id="rId21" Type="http://schemas.openxmlformats.org/officeDocument/2006/relationships/image" Target="../media/image30.pn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17" Type="http://schemas.openxmlformats.org/officeDocument/2006/relationships/image" Target="../media/image26.png"/><Relationship Id="rId2" Type="http://schemas.openxmlformats.org/officeDocument/2006/relationships/image" Target="../media/image1.png"/><Relationship Id="rId16" Type="http://schemas.openxmlformats.org/officeDocument/2006/relationships/image" Target="../media/image25.png"/><Relationship Id="rId20" Type="http://schemas.openxmlformats.org/officeDocument/2006/relationships/image" Target="../media/image29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5" Type="http://schemas.openxmlformats.org/officeDocument/2006/relationships/image" Target="../media/image24.png"/><Relationship Id="rId10" Type="http://schemas.openxmlformats.org/officeDocument/2006/relationships/image" Target="../media/image19.png"/><Relationship Id="rId19" Type="http://schemas.openxmlformats.org/officeDocument/2006/relationships/image" Target="../media/image28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Relationship Id="rId1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.png"/><Relationship Id="rId7" Type="http://schemas.openxmlformats.org/officeDocument/2006/relationships/hyperlink" Target="https://www.linkedin.com/in/sharaz-ahmad-0b995662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www.linkedin.com/in/susan-cuff/" TargetMode="External"/><Relationship Id="rId5" Type="http://schemas.openxmlformats.org/officeDocument/2006/relationships/hyperlink" Target="https://www.linkedin.com/in/karencalver/" TargetMode="External"/><Relationship Id="rId4" Type="http://schemas.openxmlformats.org/officeDocument/2006/relationships/hyperlink" Target="https://www.linkedin.com/in/jesse-lawson-a545874b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8BB54C-2913-7A43-A355-B67D9F0BB0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04271" y="-3502"/>
            <a:ext cx="5325030" cy="2189032"/>
          </a:xfrm>
        </p:spPr>
        <p:txBody>
          <a:bodyPr anchor="ctr">
            <a:noAutofit/>
          </a:bodyPr>
          <a:lstStyle/>
          <a:p>
            <a:pPr algn="l"/>
            <a:r>
              <a:rPr lang="en-US" sz="4400" b="1" dirty="0">
                <a:solidFill>
                  <a:srgbClr val="204385"/>
                </a:solidFill>
                <a:latin typeface="Montserrat" pitchFamily="2" charset="0"/>
              </a:rPr>
              <a:t>“All applicants matter” 2021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1767204-A88E-7943-8ADC-F715448B41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96707" y="5958391"/>
            <a:ext cx="4774079" cy="621050"/>
          </a:xfrm>
        </p:spPr>
        <p:txBody>
          <a:bodyPr anchor="ctr">
            <a:normAutofit/>
          </a:bodyPr>
          <a:lstStyle/>
          <a:p>
            <a:pPr algn="l"/>
            <a:r>
              <a:rPr lang="en-US" dirty="0">
                <a:solidFill>
                  <a:srgbClr val="F05927"/>
                </a:solidFill>
                <a:latin typeface="Montserrat" pitchFamily="2" charset="0"/>
                <a:hlinkClick r:id="rId2"/>
              </a:rPr>
              <a:t>www.recruitment-tests .co.uk</a:t>
            </a:r>
            <a:r>
              <a:rPr lang="en-US" dirty="0">
                <a:solidFill>
                  <a:srgbClr val="F05927"/>
                </a:solidFill>
                <a:latin typeface="Montserrat" pitchFamily="2" charset="0"/>
              </a:rPr>
              <a:t> </a:t>
            </a:r>
          </a:p>
        </p:txBody>
      </p:sp>
      <p:pic>
        <p:nvPicPr>
          <p:cNvPr id="10" name="Picture 9" descr="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"/>
            <a:ext cx="2232955" cy="3547518"/>
          </a:xfrm>
          <a:prstGeom prst="rect">
            <a:avLst/>
          </a:prstGeom>
        </p:spPr>
      </p:pic>
      <p:pic>
        <p:nvPicPr>
          <p:cNvPr id="11" name="Picture 10" descr="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04960" y="3253527"/>
            <a:ext cx="2987040" cy="3604473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7499966" y="714595"/>
            <a:ext cx="2379144" cy="4877261"/>
          </a:xfrm>
          <a:prstGeom prst="rect">
            <a:avLst/>
          </a:prstGeom>
          <a:solidFill>
            <a:srgbClr val="2043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 descr="img_1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02736" y="589085"/>
            <a:ext cx="4614863" cy="5679831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1446830" y="1651342"/>
            <a:ext cx="5855906" cy="43851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GB" dirty="0">
                <a:latin typeface="Montserrat" pitchFamily="2" charset="0"/>
              </a:rPr>
              <a:t>Posting an advert to fill a role will flood you with applications making the best candidates hard to find.</a:t>
            </a:r>
          </a:p>
          <a:p>
            <a:pPr>
              <a:lnSpc>
                <a:spcPct val="150000"/>
              </a:lnSpc>
            </a:pPr>
            <a:r>
              <a:rPr lang="en-GB" dirty="0">
                <a:latin typeface="Montserrat" pitchFamily="2" charset="0"/>
              </a:rPr>
              <a:t>Is there a better way to: </a:t>
            </a:r>
            <a:endParaRPr lang="en-GB" sz="800" dirty="0">
              <a:latin typeface="Montserrat" pitchFamily="2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dirty="0">
                <a:latin typeface="Montserrat" pitchFamily="2" charset="0"/>
              </a:rPr>
              <a:t>Choose the right shortlist?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dirty="0">
                <a:latin typeface="Montserrat" pitchFamily="2" charset="0"/>
              </a:rPr>
              <a:t>Positively communicate &amp; interact with candidates?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dirty="0">
                <a:latin typeface="Montserrat" pitchFamily="2" charset="0"/>
              </a:rPr>
              <a:t>Protect your brand against claims through the process? </a:t>
            </a:r>
            <a:br>
              <a:rPr lang="en-GB" dirty="0">
                <a:latin typeface="Montserrat" pitchFamily="2" charset="0"/>
              </a:rPr>
            </a:br>
            <a:endParaRPr lang="en-GB" sz="800" dirty="0">
              <a:latin typeface="Montserrat" pitchFamily="2" charset="0"/>
            </a:endParaRPr>
          </a:p>
          <a:p>
            <a:pPr>
              <a:lnSpc>
                <a:spcPct val="150000"/>
              </a:lnSpc>
            </a:pPr>
            <a:r>
              <a:rPr lang="en-GB" dirty="0">
                <a:latin typeface="Montserrat" pitchFamily="2" charset="0"/>
              </a:rPr>
              <a:t>We measure – Facts, Figures, Experience, IQ &amp; EQ</a:t>
            </a:r>
            <a:endParaRPr lang="en-GB" dirty="0">
              <a:solidFill>
                <a:srgbClr val="FF0000"/>
              </a:solidFill>
              <a:latin typeface="Montserra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19963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A68C39-7C9E-224D-907F-513C128614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8980" y="5511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Montserrat" pitchFamily="2" charset="0"/>
              </a:rPr>
              <a:t>Problem and Solution 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BCE694-D93B-6C4D-9668-B8D72C8D645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209755" y="1471209"/>
            <a:ext cx="7501330" cy="5321643"/>
          </a:xfrm>
        </p:spPr>
        <p:txBody>
          <a:bodyPr>
            <a:noAutofit/>
          </a:bodyPr>
          <a:lstStyle/>
          <a:p>
            <a:r>
              <a:rPr lang="en-GB" sz="1800" dirty="0">
                <a:solidFill>
                  <a:srgbClr val="0070C0"/>
                </a:solidFill>
              </a:rPr>
              <a:t>In 2020, we typically saw &gt;400 applicants for roles &lt; £25k</a:t>
            </a:r>
            <a:br>
              <a:rPr lang="en-GB" sz="1800" dirty="0">
                <a:solidFill>
                  <a:srgbClr val="0070C0"/>
                </a:solidFill>
              </a:rPr>
            </a:br>
            <a:endParaRPr lang="en-GB" sz="1800" dirty="0">
              <a:solidFill>
                <a:srgbClr val="0070C0"/>
              </a:solidFill>
            </a:endParaRPr>
          </a:p>
          <a:p>
            <a:r>
              <a:rPr lang="en-GB" sz="1800" dirty="0">
                <a:solidFill>
                  <a:srgbClr val="0070C0"/>
                </a:solidFill>
              </a:rPr>
              <a:t>To provide a suitable shortlist, we can automate the CV shortlist process by:</a:t>
            </a:r>
            <a:br>
              <a:rPr lang="en-GB" sz="1800" dirty="0">
                <a:solidFill>
                  <a:srgbClr val="0070C0"/>
                </a:solidFill>
              </a:rPr>
            </a:br>
            <a:endParaRPr lang="en-GB" sz="1800" dirty="0">
              <a:solidFill>
                <a:srgbClr val="0070C0"/>
              </a:solidFill>
            </a:endParaRPr>
          </a:p>
          <a:p>
            <a:r>
              <a:rPr lang="en-GB" sz="1800" dirty="0">
                <a:solidFill>
                  <a:srgbClr val="0070C0"/>
                </a:solidFill>
              </a:rPr>
              <a:t>Loading up to 100 qualifying questions / criteria for the role from your job specification and sending to all applicants in a single batch </a:t>
            </a:r>
            <a:br>
              <a:rPr lang="en-GB" sz="1800" dirty="0">
                <a:solidFill>
                  <a:srgbClr val="0070C0"/>
                </a:solidFill>
              </a:rPr>
            </a:br>
            <a:endParaRPr lang="en-GB" sz="1800" dirty="0">
              <a:solidFill>
                <a:srgbClr val="0070C0"/>
              </a:solidFill>
            </a:endParaRPr>
          </a:p>
          <a:p>
            <a:r>
              <a:rPr lang="en-GB" sz="1800" dirty="0">
                <a:solidFill>
                  <a:srgbClr val="0070C0"/>
                </a:solidFill>
              </a:rPr>
              <a:t>Calculating a candidate % relevance score, giving you the top 10 </a:t>
            </a:r>
            <a:br>
              <a:rPr lang="en-GB" sz="1800" dirty="0">
                <a:solidFill>
                  <a:srgbClr val="0070C0"/>
                </a:solidFill>
              </a:rPr>
            </a:br>
            <a:endParaRPr lang="en-GB" sz="1800" dirty="0">
              <a:solidFill>
                <a:srgbClr val="0070C0"/>
              </a:solidFill>
            </a:endParaRPr>
          </a:p>
          <a:p>
            <a:r>
              <a:rPr lang="en-GB" sz="1800" dirty="0">
                <a:solidFill>
                  <a:srgbClr val="0070C0"/>
                </a:solidFill>
              </a:rPr>
              <a:t>Table of quantitative highlights enables further qualitative judgement </a:t>
            </a:r>
            <a:br>
              <a:rPr lang="en-GB" sz="1800" dirty="0">
                <a:solidFill>
                  <a:srgbClr val="0070C0"/>
                </a:solidFill>
              </a:rPr>
            </a:br>
            <a:endParaRPr lang="en-GB" sz="1800" dirty="0">
              <a:solidFill>
                <a:srgbClr val="0070C0"/>
              </a:solidFill>
            </a:endParaRPr>
          </a:p>
          <a:p>
            <a:r>
              <a:rPr lang="en-GB" sz="1800" dirty="0">
                <a:solidFill>
                  <a:srgbClr val="0070C0"/>
                </a:solidFill>
              </a:rPr>
              <a:t>You can now evidence a fair and objective shortlist without any bias </a:t>
            </a:r>
          </a:p>
          <a:p>
            <a:endParaRPr lang="en-GB" sz="1800" dirty="0">
              <a:solidFill>
                <a:srgbClr val="0070C0"/>
              </a:solidFill>
            </a:endParaRPr>
          </a:p>
          <a:p>
            <a:r>
              <a:rPr lang="en-GB" sz="1800" dirty="0">
                <a:solidFill>
                  <a:srgbClr val="0070C0"/>
                </a:solidFill>
              </a:rPr>
              <a:t>All for an affordable price</a:t>
            </a:r>
            <a:br>
              <a:rPr lang="en-GB" sz="1800" dirty="0"/>
            </a:br>
            <a:endParaRPr lang="en-GB" sz="1200" dirty="0">
              <a:latin typeface="Montserrat" pitchFamily="2" charset="0"/>
            </a:endParaRPr>
          </a:p>
        </p:txBody>
      </p:sp>
      <p:pic>
        <p:nvPicPr>
          <p:cNvPr id="4" name="Picture 3" descr="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4426"/>
            <a:ext cx="1638980" cy="2603863"/>
          </a:xfrm>
          <a:prstGeom prst="rect">
            <a:avLst/>
          </a:prstGeom>
        </p:spPr>
      </p:pic>
      <p:pic>
        <p:nvPicPr>
          <p:cNvPr id="5" name="Picture 4" descr="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2206" y="4903388"/>
            <a:ext cx="1619794" cy="1954612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8281859" y="2394857"/>
            <a:ext cx="2760617" cy="2760617"/>
            <a:chOff x="8281859" y="2394857"/>
            <a:chExt cx="2760617" cy="2760617"/>
          </a:xfrm>
        </p:grpSpPr>
        <p:sp>
          <p:nvSpPr>
            <p:cNvPr id="6" name="Oval 5"/>
            <p:cNvSpPr/>
            <p:nvPr/>
          </p:nvSpPr>
          <p:spPr>
            <a:xfrm>
              <a:off x="8281859" y="2394857"/>
              <a:ext cx="2760617" cy="2760617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F059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7" name="Picture 6" descr="goal-01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938218" y="2838289"/>
              <a:ext cx="1447899" cy="187375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274780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A68C39-7C9E-224D-907F-513C128614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7358"/>
            <a:ext cx="10515600" cy="1325563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204385"/>
                </a:solidFill>
                <a:latin typeface="Montserrat" pitchFamily="2" charset="0"/>
              </a:rPr>
              <a:t>A little help from us in 2021</a:t>
            </a:r>
            <a:br>
              <a:rPr lang="en-US" b="1" dirty="0">
                <a:solidFill>
                  <a:srgbClr val="204385"/>
                </a:solidFill>
                <a:latin typeface="Montserrat" pitchFamily="2" charset="0"/>
              </a:rPr>
            </a:br>
            <a:r>
              <a:rPr lang="en-US" b="1" dirty="0">
                <a:solidFill>
                  <a:srgbClr val="204385"/>
                </a:solidFill>
                <a:latin typeface="Montserrat" pitchFamily="2" charset="0"/>
              </a:rPr>
              <a:t>Introduction offer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BCE694-D93B-6C4D-9668-B8D72C8D645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99216" y="2308194"/>
            <a:ext cx="7085996" cy="3668084"/>
          </a:xfrm>
        </p:spPr>
        <p:txBody>
          <a:bodyPr>
            <a:noAutofit/>
          </a:bodyPr>
          <a:lstStyle/>
          <a:p>
            <a:r>
              <a:rPr lang="en-GB" sz="2000" dirty="0"/>
              <a:t>To quickly help you with candidate shortlisting in this difficult time we offer a special price single upload option </a:t>
            </a:r>
          </a:p>
          <a:p>
            <a:pPr lvl="1"/>
            <a:r>
              <a:rPr lang="en-GB" sz="2000" dirty="0"/>
              <a:t>With one file we send 1 or 2 tests to all you applicants for a significantly reduced price</a:t>
            </a:r>
          </a:p>
          <a:p>
            <a:pPr lvl="1"/>
            <a:r>
              <a:rPr lang="en-GB" sz="2000" b="1" dirty="0"/>
              <a:t>One off applicant/candidate list of 100 to 500 emails</a:t>
            </a:r>
          </a:p>
          <a:p>
            <a:r>
              <a:rPr lang="en-GB" sz="2000" dirty="0"/>
              <a:t>After immediate and automatic marking. You can then access a table of results on our portal and decide on the cut off points for next stage etc</a:t>
            </a:r>
            <a:r>
              <a:rPr lang="en-GB" sz="1800" dirty="0"/>
              <a:t>.</a:t>
            </a:r>
          </a:p>
          <a:p>
            <a:endParaRPr lang="en-GB" sz="1800" dirty="0"/>
          </a:p>
          <a:p>
            <a:r>
              <a:rPr lang="en-GB" sz="1800" dirty="0"/>
              <a:t>Sign up for a free look here …. </a:t>
            </a:r>
            <a:r>
              <a:rPr lang="en-GB" sz="1800" dirty="0">
                <a:hlinkClick r:id="rId2"/>
              </a:rPr>
              <a:t>https://www.recruitment-tests.co.uk/site/html/freetrial.php</a:t>
            </a:r>
            <a:r>
              <a:rPr lang="en-GB" sz="1800" dirty="0"/>
              <a:t> ….</a:t>
            </a:r>
          </a:p>
          <a:p>
            <a:endParaRPr lang="en-GB" sz="1800" dirty="0"/>
          </a:p>
          <a:p>
            <a:pPr>
              <a:lnSpc>
                <a:spcPct val="150000"/>
              </a:lnSpc>
            </a:pPr>
            <a:endParaRPr lang="en-GB" sz="1200" dirty="0">
              <a:latin typeface="Montserrat" pitchFamily="2" charset="0"/>
            </a:endParaRPr>
          </a:p>
        </p:txBody>
      </p:sp>
      <p:pic>
        <p:nvPicPr>
          <p:cNvPr id="4" name="Picture 3" descr="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1527" y="0"/>
            <a:ext cx="1638980" cy="2603863"/>
          </a:xfrm>
          <a:prstGeom prst="rect">
            <a:avLst/>
          </a:prstGeom>
        </p:spPr>
      </p:pic>
      <p:pic>
        <p:nvPicPr>
          <p:cNvPr id="5" name="Picture 4" descr="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72206" y="4903388"/>
            <a:ext cx="1619794" cy="1954612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8281859" y="2394857"/>
            <a:ext cx="2760617" cy="2760617"/>
            <a:chOff x="8281859" y="2394857"/>
            <a:chExt cx="2760617" cy="2760617"/>
          </a:xfrm>
        </p:grpSpPr>
        <p:sp>
          <p:nvSpPr>
            <p:cNvPr id="6" name="Oval 5"/>
            <p:cNvSpPr/>
            <p:nvPr/>
          </p:nvSpPr>
          <p:spPr>
            <a:xfrm>
              <a:off x="8281859" y="2394857"/>
              <a:ext cx="2760617" cy="2760617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F059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7" name="Picture 6" descr="goal-01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938218" y="2838289"/>
              <a:ext cx="1447899" cy="187375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053364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7305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 descr="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543300" cy="5629275"/>
          </a:xfrm>
          <a:prstGeom prst="rect">
            <a:avLst/>
          </a:prstGeom>
        </p:spPr>
      </p:pic>
      <p:pic>
        <p:nvPicPr>
          <p:cNvPr id="9" name="Picture 8" descr="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82050" y="2743200"/>
            <a:ext cx="3409950" cy="411480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715192" y="533400"/>
            <a:ext cx="10761617" cy="5791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8179CA3-3682-EF42-8AD0-92A9A05652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7463"/>
            <a:ext cx="10515600" cy="1325563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204385"/>
                </a:solidFill>
                <a:latin typeface="Montserrat" pitchFamily="2" charset="0"/>
              </a:rPr>
              <a:t>The Keys to Success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277039" y="2083361"/>
            <a:ext cx="1864661" cy="3259604"/>
          </a:xfrm>
          <a:prstGeom prst="rect">
            <a:avLst/>
          </a:prstGeom>
          <a:solidFill>
            <a:srgbClr val="F059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Picture 12" descr="img_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6274" y="2029572"/>
            <a:ext cx="2974041" cy="366035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C4F039B-911B-4D51-A164-7188221659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51080" y="2743200"/>
            <a:ext cx="4311207" cy="1627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52144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19EBAD-735E-0145-A5C1-F7E0A9ED09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6994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rgbClr val="204385"/>
                </a:solidFill>
                <a:latin typeface="Montserrat" pitchFamily="2" charset="0"/>
              </a:rPr>
              <a:t>What are the alternatives?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FDB659-1AB1-FD48-9FD3-C620566DA12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199" y="1655891"/>
            <a:ext cx="9319591" cy="4874117"/>
          </a:xfrm>
        </p:spPr>
        <p:txBody>
          <a:bodyPr>
            <a:normAutofit fontScale="77500" lnSpcReduction="20000"/>
          </a:bodyPr>
          <a:lstStyle/>
          <a:p>
            <a:pPr lvl="0">
              <a:lnSpc>
                <a:spcPct val="170000"/>
              </a:lnSpc>
            </a:pPr>
            <a:r>
              <a:rPr lang="en-GB" sz="2500" b="1" dirty="0">
                <a:solidFill>
                  <a:schemeClr val="accent1"/>
                </a:solidFill>
                <a:latin typeface="Montserrat" pitchFamily="2" charset="0"/>
              </a:rPr>
              <a:t>After your advert(s) to fill a role you may typically have to:</a:t>
            </a:r>
          </a:p>
          <a:p>
            <a:pPr lvl="0">
              <a:lnSpc>
                <a:spcPct val="170000"/>
              </a:lnSpc>
            </a:pPr>
            <a:r>
              <a:rPr lang="en-GB" sz="2500" b="1" dirty="0">
                <a:solidFill>
                  <a:schemeClr val="accent1"/>
                </a:solidFill>
                <a:latin typeface="Montserrat" pitchFamily="2" charset="0"/>
              </a:rPr>
              <a:t>Spend 4 hours manually scanning each CV (400 candidates at 30 seconds each) </a:t>
            </a:r>
          </a:p>
          <a:p>
            <a:pPr lvl="0">
              <a:lnSpc>
                <a:spcPct val="170000"/>
              </a:lnSpc>
            </a:pPr>
            <a:r>
              <a:rPr lang="en-GB" sz="2500" b="1" dirty="0">
                <a:solidFill>
                  <a:schemeClr val="accent1"/>
                </a:solidFill>
                <a:latin typeface="Montserrat" pitchFamily="2" charset="0"/>
              </a:rPr>
              <a:t>Spend many more hours speaking with potentially irrelevant candidates who’ve called you</a:t>
            </a:r>
          </a:p>
          <a:p>
            <a:pPr lvl="0">
              <a:lnSpc>
                <a:spcPct val="170000"/>
              </a:lnSpc>
            </a:pPr>
            <a:r>
              <a:rPr lang="en-GB" sz="2500" b="1" dirty="0">
                <a:solidFill>
                  <a:schemeClr val="accent1"/>
                </a:solidFill>
                <a:latin typeface="Montserrat" pitchFamily="2" charset="0"/>
              </a:rPr>
              <a:t>Miss the most relevant candidates buried in the haystack</a:t>
            </a:r>
            <a:r>
              <a:rPr lang="en-GB" sz="2500" b="1" strike="sngStrike" dirty="0">
                <a:solidFill>
                  <a:schemeClr val="accent1"/>
                </a:solidFill>
                <a:latin typeface="Montserrat" pitchFamily="2" charset="0"/>
              </a:rPr>
              <a:t> </a:t>
            </a:r>
          </a:p>
          <a:p>
            <a:pPr lvl="0">
              <a:lnSpc>
                <a:spcPct val="170000"/>
              </a:lnSpc>
            </a:pPr>
            <a:r>
              <a:rPr lang="en-GB" sz="2500" b="1" dirty="0">
                <a:solidFill>
                  <a:schemeClr val="accent1"/>
                </a:solidFill>
                <a:latin typeface="Montserrat" pitchFamily="2" charset="0"/>
              </a:rPr>
              <a:t>Lose time and clarity because of the applicant volume</a:t>
            </a:r>
          </a:p>
          <a:p>
            <a:pPr lvl="0">
              <a:lnSpc>
                <a:spcPct val="170000"/>
              </a:lnSpc>
            </a:pPr>
            <a:r>
              <a:rPr lang="en-GB" sz="2500" b="1" dirty="0">
                <a:solidFill>
                  <a:schemeClr val="accent1"/>
                </a:solidFill>
                <a:latin typeface="Montserrat" pitchFamily="2" charset="0"/>
              </a:rPr>
              <a:t>Potentially deal with candidates who’ve claimed an unfair process. </a:t>
            </a:r>
          </a:p>
          <a:p>
            <a:pPr marL="0" indent="0">
              <a:buNone/>
            </a:pPr>
            <a:endParaRPr lang="en-GB" dirty="0">
              <a:solidFill>
                <a:srgbClr val="FF0000"/>
              </a:solidFill>
            </a:endParaRPr>
          </a:p>
          <a:p>
            <a:endParaRPr lang="en-US" dirty="0"/>
          </a:p>
        </p:txBody>
      </p:sp>
      <p:pic>
        <p:nvPicPr>
          <p:cNvPr id="4" name="Picture 3" descr="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638980" cy="2603863"/>
          </a:xfrm>
          <a:prstGeom prst="rect">
            <a:avLst/>
          </a:prstGeom>
        </p:spPr>
      </p:pic>
      <p:pic>
        <p:nvPicPr>
          <p:cNvPr id="5" name="Picture 4" descr="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2206" y="4903388"/>
            <a:ext cx="1619794" cy="1954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18013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7305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 descr="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82050" y="2743200"/>
            <a:ext cx="3409950" cy="41148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232035-9F82-5F46-8FEC-43FC6D20074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420931" y="2070044"/>
            <a:ext cx="5688081" cy="27179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6000" b="1" dirty="0">
                <a:solidFill>
                  <a:schemeClr val="bg1"/>
                </a:solidFill>
                <a:latin typeface="Montserrat" pitchFamily="2" charset="0"/>
              </a:rPr>
              <a:t>So the choice </a:t>
            </a:r>
          </a:p>
          <a:p>
            <a:pPr marL="0" indent="0">
              <a:buNone/>
            </a:pPr>
            <a:r>
              <a:rPr lang="en-GB" sz="6000" b="1" dirty="0">
                <a:solidFill>
                  <a:schemeClr val="bg1"/>
                </a:solidFill>
                <a:latin typeface="Montserrat" pitchFamily="2" charset="0"/>
              </a:rPr>
              <a:t>available to you is clear.</a:t>
            </a:r>
            <a:endParaRPr lang="en-US" sz="6000" b="1" dirty="0">
              <a:solidFill>
                <a:schemeClr val="bg1"/>
              </a:solidFill>
              <a:latin typeface="Montserrat" pitchFamily="2" charset="0"/>
            </a:endParaRPr>
          </a:p>
        </p:txBody>
      </p:sp>
      <p:pic>
        <p:nvPicPr>
          <p:cNvPr id="9" name="Picture 8" descr="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"/>
            <a:ext cx="2232955" cy="3547518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7467601" y="717177"/>
            <a:ext cx="2277035" cy="5127812"/>
          </a:xfrm>
          <a:prstGeom prst="rect">
            <a:avLst/>
          </a:prstGeom>
          <a:solidFill>
            <a:srgbClr val="F059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 descr="img_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3683" y="600930"/>
            <a:ext cx="4613389" cy="5678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4027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00DCB5-10BD-784E-8225-A996ED7CB5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9491" y="901176"/>
            <a:ext cx="10515600" cy="1325563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204385"/>
                </a:solidFill>
                <a:latin typeface="Montserrat" pitchFamily="2" charset="0"/>
              </a:rPr>
              <a:t>Swift process risk-free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86DA9E-1A08-A148-B823-48A994ABF44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320181" y="1575687"/>
            <a:ext cx="9551639" cy="1002021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50000"/>
              </a:lnSpc>
              <a:buNone/>
            </a:pPr>
            <a:endParaRPr lang="en-US" sz="1500" dirty="0">
              <a:latin typeface="Montserrat" pitchFamily="2" charset="0"/>
            </a:endParaRPr>
          </a:p>
          <a:p>
            <a:pPr algn="ctr"/>
            <a:endParaRPr lang="en-US" dirty="0"/>
          </a:p>
        </p:txBody>
      </p:sp>
      <p:pic>
        <p:nvPicPr>
          <p:cNvPr id="4" name="Picture 3" descr="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638980" cy="2603863"/>
          </a:xfrm>
          <a:prstGeom prst="rect">
            <a:avLst/>
          </a:prstGeom>
        </p:spPr>
      </p:pic>
      <p:pic>
        <p:nvPicPr>
          <p:cNvPr id="5" name="Picture 4" descr="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2206" y="4903388"/>
            <a:ext cx="1619794" cy="1954612"/>
          </a:xfrm>
          <a:prstGeom prst="rect">
            <a:avLst/>
          </a:prstGeom>
        </p:spPr>
      </p:pic>
      <p:pic>
        <p:nvPicPr>
          <p:cNvPr id="6" name="Picture 5" descr="contract-0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8724" y="2575160"/>
            <a:ext cx="342841" cy="342841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1038508" y="2428320"/>
            <a:ext cx="652482" cy="652482"/>
          </a:xfrm>
          <a:prstGeom prst="ellipse">
            <a:avLst/>
          </a:prstGeom>
          <a:noFill/>
          <a:ln w="19050">
            <a:solidFill>
              <a:srgbClr val="F0592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872076" y="2589437"/>
            <a:ext cx="1000305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>
                <a:solidFill>
                  <a:srgbClr val="F05927"/>
                </a:solidFill>
                <a:latin typeface="Montserrat" pitchFamily="2" charset="0"/>
              </a:rPr>
              <a:t>STEP 1:   </a:t>
            </a:r>
            <a:r>
              <a:rPr lang="en-US" sz="1600" b="1" dirty="0">
                <a:solidFill>
                  <a:srgbClr val="204385"/>
                </a:solidFill>
                <a:latin typeface="Montserrat" pitchFamily="2" charset="0"/>
              </a:rPr>
              <a:t>E- mail us </a:t>
            </a:r>
            <a:r>
              <a:rPr lang="en-US" sz="1600" b="1" dirty="0">
                <a:solidFill>
                  <a:srgbClr val="204385"/>
                </a:solidFill>
                <a:latin typeface="Montserrat" pitchFamily="2" charset="0"/>
                <a:hlinkClick r:id="rId5"/>
              </a:rPr>
              <a:t>jesse.lawson@recruitment-tests.co.uk</a:t>
            </a:r>
            <a:r>
              <a:rPr lang="en-US" sz="1600" b="1" dirty="0">
                <a:solidFill>
                  <a:srgbClr val="204385"/>
                </a:solidFill>
                <a:latin typeface="Montserrat" pitchFamily="2" charset="0"/>
              </a:rPr>
              <a:t> or visit </a:t>
            </a:r>
            <a:r>
              <a:rPr lang="en-US" sz="1600" b="1" dirty="0">
                <a:solidFill>
                  <a:srgbClr val="204385"/>
                </a:solidFill>
                <a:latin typeface="Montserrat" pitchFamily="2" charset="0"/>
                <a:hlinkClick r:id="rId6"/>
              </a:rPr>
              <a:t>www.recruitment-tests.co.uk</a:t>
            </a:r>
            <a:r>
              <a:rPr lang="en-US" sz="1600" b="1" dirty="0">
                <a:solidFill>
                  <a:srgbClr val="204385"/>
                </a:solidFill>
                <a:latin typeface="Montserrat" pitchFamily="2" charset="0"/>
              </a:rPr>
              <a:t> </a:t>
            </a:r>
            <a:endParaRPr lang="en-US" sz="1600" b="1" dirty="0"/>
          </a:p>
        </p:txBody>
      </p:sp>
      <p:sp>
        <p:nvSpPr>
          <p:cNvPr id="23" name="Oval 22"/>
          <p:cNvSpPr/>
          <p:nvPr/>
        </p:nvSpPr>
        <p:spPr>
          <a:xfrm>
            <a:off x="1038508" y="3259577"/>
            <a:ext cx="652482" cy="652482"/>
          </a:xfrm>
          <a:prstGeom prst="ellipse">
            <a:avLst/>
          </a:prstGeom>
          <a:noFill/>
          <a:ln w="19050">
            <a:solidFill>
              <a:srgbClr val="F0592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1872076" y="3420694"/>
            <a:ext cx="81002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>
                <a:solidFill>
                  <a:srgbClr val="F05927"/>
                </a:solidFill>
                <a:latin typeface="Montserrat" pitchFamily="2" charset="0"/>
              </a:rPr>
              <a:t>STEP 2:   </a:t>
            </a: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  <a:latin typeface="Montserrat" pitchFamily="2" charset="0"/>
              </a:rPr>
              <a:t>Choose tests &amp; other relevant services and supply candidate email list</a:t>
            </a:r>
            <a:r>
              <a:rPr lang="en-US" sz="1600" b="1" dirty="0">
                <a:solidFill>
                  <a:srgbClr val="204385"/>
                </a:solidFill>
                <a:latin typeface="Montserrat" pitchFamily="2" charset="0"/>
              </a:rPr>
              <a:t>?</a:t>
            </a:r>
            <a:endParaRPr lang="en-US" sz="1600" b="1" strike="sngStrike" dirty="0"/>
          </a:p>
        </p:txBody>
      </p:sp>
      <p:sp>
        <p:nvSpPr>
          <p:cNvPr id="26" name="Oval 25"/>
          <p:cNvSpPr/>
          <p:nvPr/>
        </p:nvSpPr>
        <p:spPr>
          <a:xfrm>
            <a:off x="1038508" y="4081869"/>
            <a:ext cx="652482" cy="652482"/>
          </a:xfrm>
          <a:prstGeom prst="ellipse">
            <a:avLst/>
          </a:prstGeom>
          <a:noFill/>
          <a:ln w="19050">
            <a:solidFill>
              <a:srgbClr val="F0592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1872076" y="4242986"/>
            <a:ext cx="830708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>
                <a:solidFill>
                  <a:srgbClr val="F05927"/>
                </a:solidFill>
                <a:latin typeface="Montserrat" pitchFamily="2" charset="0"/>
              </a:rPr>
              <a:t>STEP 3:   </a:t>
            </a:r>
            <a:r>
              <a:rPr lang="en-US" sz="1600" b="1" dirty="0">
                <a:solidFill>
                  <a:srgbClr val="204385"/>
                </a:solidFill>
                <a:latin typeface="Montserrat" pitchFamily="2" charset="0"/>
              </a:rPr>
              <a:t>Tell us invoice details – pay half before send and half after within 7 days </a:t>
            </a:r>
            <a:endParaRPr lang="en-US" sz="1600" b="1" dirty="0"/>
          </a:p>
        </p:txBody>
      </p:sp>
      <p:sp>
        <p:nvSpPr>
          <p:cNvPr id="29" name="Oval 28"/>
          <p:cNvSpPr/>
          <p:nvPr/>
        </p:nvSpPr>
        <p:spPr>
          <a:xfrm>
            <a:off x="1038508" y="4898211"/>
            <a:ext cx="652482" cy="652482"/>
          </a:xfrm>
          <a:prstGeom prst="ellipse">
            <a:avLst/>
          </a:prstGeom>
          <a:noFill/>
          <a:ln w="19050">
            <a:solidFill>
              <a:srgbClr val="F0592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1861693" y="4981632"/>
            <a:ext cx="8628410" cy="4226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100" b="1" dirty="0">
                <a:solidFill>
                  <a:srgbClr val="F05927"/>
                </a:solidFill>
                <a:latin typeface="Montserrat" pitchFamily="2" charset="0"/>
              </a:rPr>
              <a:t>STEP 4:   </a:t>
            </a:r>
            <a:r>
              <a:rPr lang="en-US" sz="1600" b="1" dirty="0">
                <a:solidFill>
                  <a:srgbClr val="204385"/>
                </a:solidFill>
                <a:latin typeface="Montserrat" pitchFamily="2" charset="0"/>
              </a:rPr>
              <a:t>Check the results/benchmarking part of the portal, drop the table to Excel</a:t>
            </a:r>
            <a:endParaRPr lang="en-US" sz="1600" b="1" dirty="0"/>
          </a:p>
        </p:txBody>
      </p:sp>
      <p:sp>
        <p:nvSpPr>
          <p:cNvPr id="32" name="Oval 31"/>
          <p:cNvSpPr/>
          <p:nvPr/>
        </p:nvSpPr>
        <p:spPr>
          <a:xfrm>
            <a:off x="1038508" y="5723006"/>
            <a:ext cx="652482" cy="652482"/>
          </a:xfrm>
          <a:prstGeom prst="ellipse">
            <a:avLst/>
          </a:prstGeom>
          <a:noFill/>
          <a:ln w="19050">
            <a:solidFill>
              <a:srgbClr val="F0592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1872076" y="5884123"/>
            <a:ext cx="83567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>
                <a:solidFill>
                  <a:srgbClr val="F05927"/>
                </a:solidFill>
                <a:latin typeface="Montserrat" pitchFamily="2" charset="0"/>
              </a:rPr>
              <a:t>STEP 5:   </a:t>
            </a:r>
            <a:r>
              <a:rPr lang="en-US" sz="1600" b="1" dirty="0">
                <a:solidFill>
                  <a:srgbClr val="204385"/>
                </a:solidFill>
                <a:latin typeface="Montserrat" pitchFamily="2" charset="0"/>
              </a:rPr>
              <a:t>Review only the CVs of the best IQ and/or detailed relevance SAVE TIME  </a:t>
            </a:r>
            <a:endParaRPr lang="en-US" sz="1600" b="1" dirty="0"/>
          </a:p>
        </p:txBody>
      </p:sp>
      <p:pic>
        <p:nvPicPr>
          <p:cNvPr id="34" name="Picture 33" descr="chat (1)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95833" y="3423410"/>
            <a:ext cx="342841" cy="334698"/>
          </a:xfrm>
          <a:prstGeom prst="rect">
            <a:avLst/>
          </a:prstGeom>
        </p:spPr>
      </p:pic>
      <p:pic>
        <p:nvPicPr>
          <p:cNvPr id="35" name="Picture 34" descr="thought-01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04799" y="4239857"/>
            <a:ext cx="312336" cy="312336"/>
          </a:xfrm>
          <a:prstGeom prst="rect">
            <a:avLst/>
          </a:prstGeom>
        </p:spPr>
      </p:pic>
      <p:pic>
        <p:nvPicPr>
          <p:cNvPr id="36" name="Picture 35" descr="meeting (2)-01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85378" y="5044094"/>
            <a:ext cx="360218" cy="360218"/>
          </a:xfrm>
          <a:prstGeom prst="rect">
            <a:avLst/>
          </a:prstGeom>
        </p:spPr>
      </p:pic>
      <p:pic>
        <p:nvPicPr>
          <p:cNvPr id="37" name="Picture 36" descr="hiring (1)-01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38601" y="5742378"/>
            <a:ext cx="436201" cy="564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63974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899954" cy="4607185"/>
          </a:xfrm>
          <a:prstGeom prst="rect">
            <a:avLst/>
          </a:prstGeom>
        </p:spPr>
      </p:pic>
      <p:pic>
        <p:nvPicPr>
          <p:cNvPr id="5" name="Picture 4" descr="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04960" y="3253527"/>
            <a:ext cx="2987040" cy="360447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3EC9802-0569-4AEA-B4FC-C590C53A06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7714" y="3746892"/>
            <a:ext cx="2883931" cy="156154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C1FD93F-A921-42FF-BBE5-0EEDEFC69A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21101" y="1476535"/>
            <a:ext cx="2772343" cy="170812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DE38039-CFED-4959-A645-61DDBAEFF46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23051" y="200993"/>
            <a:ext cx="3322041" cy="125989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29A699C-AAD5-4273-8B9D-3D7CCFBB478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44588" y="3154065"/>
            <a:ext cx="2613059" cy="2125736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170825BC-A388-4CFC-ABD9-73B976CDCDB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04719" y="1476535"/>
            <a:ext cx="3606819" cy="1441551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AFDCE2A8-2ADF-426A-800B-CB73E0E8548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02107" y="175317"/>
            <a:ext cx="2987040" cy="1205554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92E614BD-A922-4840-B85D-30CB160D031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780278" y="1531530"/>
            <a:ext cx="3246391" cy="1165371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8AD3E26D-4159-4C16-96AC-5A656A3A3F5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521878" y="3116943"/>
            <a:ext cx="2790744" cy="1259899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1DED183B-C682-4C64-AB7D-0193AAB8311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532929" y="4607184"/>
            <a:ext cx="2987040" cy="1260005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19D38965-22ED-4833-B6F2-449BE1CB896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50601" y="5397378"/>
            <a:ext cx="3244329" cy="131752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625526BC-9DE7-463F-BB01-0DDE6B1002AE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583637" y="5359582"/>
            <a:ext cx="2914650" cy="1000125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072E324D-D9B3-4BA8-9D37-3EE22A378B57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339137" y="3018532"/>
            <a:ext cx="2128674" cy="1267867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68639A60-1868-48CA-B340-48DBFA8EC3E0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354460" y="1531530"/>
            <a:ext cx="1531191" cy="653045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7315D6CD-B23A-4B33-8323-7CCA7700C674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614928" y="5931755"/>
            <a:ext cx="2526760" cy="861679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9C05722B-E60E-469D-90EE-2EA56C4BFC54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881124" y="3363998"/>
            <a:ext cx="1652981" cy="576933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8A5821F4-D569-441B-B8CB-DB8C7B8BE725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7566827" y="4269634"/>
            <a:ext cx="1659787" cy="593170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DF369BFB-91CF-481F-BDF3-9B804ABC1F3B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0205530" y="2623806"/>
            <a:ext cx="1624375" cy="598174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D7AF8382-A35C-431D-9803-36A571554CC0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580231" y="5464594"/>
            <a:ext cx="1319723" cy="511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89511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4" name="Rectangle 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DF410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5" name="Picture 4" descr="1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3543300" cy="5629275"/>
            </a:xfrm>
            <a:prstGeom prst="rect">
              <a:avLst/>
            </a:prstGeom>
          </p:spPr>
        </p:pic>
        <p:pic>
          <p:nvPicPr>
            <p:cNvPr id="6" name="Picture 5" descr="2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782050" y="2743200"/>
              <a:ext cx="3409950" cy="4114800"/>
            </a:xfrm>
            <a:prstGeom prst="rect">
              <a:avLst/>
            </a:prstGeom>
          </p:spPr>
        </p:pic>
      </p:grpSp>
      <p:sp>
        <p:nvSpPr>
          <p:cNvPr id="8" name="Rectangle 7"/>
          <p:cNvSpPr/>
          <p:nvPr/>
        </p:nvSpPr>
        <p:spPr>
          <a:xfrm>
            <a:off x="715192" y="533400"/>
            <a:ext cx="10761617" cy="5791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42139C8-ECE6-BA48-987B-BD9F1779F6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9406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rgbClr val="204385"/>
                </a:solidFill>
                <a:latin typeface="Montserrat" pitchFamily="2" charset="0"/>
              </a:rPr>
              <a:t>Prices – One off mass uploads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F6FC78-4690-DE40-A064-597B57A0A10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572004" y="2206836"/>
            <a:ext cx="6559822" cy="3311189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400" b="1" i="1" dirty="0">
                <a:latin typeface="Montserrat" pitchFamily="2" charset="0"/>
              </a:rPr>
              <a:t>£1.00 + VAT per test </a:t>
            </a:r>
          </a:p>
          <a:p>
            <a:pPr>
              <a:lnSpc>
                <a:spcPct val="150000"/>
              </a:lnSpc>
            </a:pPr>
            <a:r>
              <a:rPr lang="en-US" sz="2400" i="1" dirty="0">
                <a:latin typeface="Montserrat" pitchFamily="2" charset="0"/>
              </a:rPr>
              <a:t>100-500 Candidates</a:t>
            </a:r>
          </a:p>
          <a:p>
            <a:pPr>
              <a:lnSpc>
                <a:spcPct val="150000"/>
              </a:lnSpc>
            </a:pPr>
            <a:r>
              <a:rPr lang="en-US" sz="2400" i="1" dirty="0">
                <a:latin typeface="Montserrat" pitchFamily="2" charset="0"/>
              </a:rPr>
              <a:t>Facts / Figures / Experience / Relevance IQ / EQ </a:t>
            </a:r>
          </a:p>
          <a:p>
            <a:pPr>
              <a:lnSpc>
                <a:spcPct val="150000"/>
              </a:lnSpc>
            </a:pPr>
            <a:r>
              <a:rPr lang="en-US" sz="2400" b="1" i="1" dirty="0">
                <a:latin typeface="Montserrat" pitchFamily="2" charset="0"/>
              </a:rPr>
              <a:t>Cap £375 + VAT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554938" y="2273413"/>
            <a:ext cx="1570224" cy="3298402"/>
          </a:xfrm>
          <a:prstGeom prst="rect">
            <a:avLst/>
          </a:prstGeom>
          <a:solidFill>
            <a:srgbClr val="2043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Picture 11" descr="img_5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7605" y="2215801"/>
            <a:ext cx="2986646" cy="3675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97178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899954" cy="4607185"/>
          </a:xfrm>
          <a:prstGeom prst="rect">
            <a:avLst/>
          </a:prstGeom>
        </p:spPr>
      </p:pic>
      <p:pic>
        <p:nvPicPr>
          <p:cNvPr id="5" name="Picture 4" descr="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04960" y="3253527"/>
            <a:ext cx="2987040" cy="3604473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9A3FA74-5EEE-4B6C-A70C-C3A4A1E0530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471686" y="3208665"/>
            <a:ext cx="8936373" cy="3311189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GB" sz="8000" dirty="0"/>
              <a:t>Who we are </a:t>
            </a:r>
          </a:p>
          <a:p>
            <a:pPr>
              <a:buFontTx/>
              <a:buChar char="-"/>
            </a:pPr>
            <a:r>
              <a:rPr lang="en-GB" dirty="0"/>
              <a:t>Team of 20</a:t>
            </a:r>
          </a:p>
          <a:p>
            <a:pPr>
              <a:buFontTx/>
              <a:buChar char="-"/>
            </a:pPr>
            <a:r>
              <a:rPr lang="en-GB" dirty="0"/>
              <a:t>Jesse – 25 years in Recruitment</a:t>
            </a:r>
          </a:p>
          <a:p>
            <a:pPr>
              <a:buFontTx/>
              <a:buChar char="-"/>
            </a:pPr>
            <a:r>
              <a:rPr lang="en-GB" dirty="0">
                <a:hlinkClick r:id="rId4"/>
              </a:rPr>
              <a:t>https://www.linkedin.com/in/jesse-lawson-a545874b/</a:t>
            </a:r>
            <a:endParaRPr lang="en-GB" dirty="0"/>
          </a:p>
          <a:p>
            <a:pPr>
              <a:buFontTx/>
              <a:buChar char="-"/>
            </a:pPr>
            <a:r>
              <a:rPr lang="en-GB" dirty="0"/>
              <a:t>Karen – 22 years in Recruitment </a:t>
            </a:r>
          </a:p>
          <a:p>
            <a:pPr>
              <a:buFontTx/>
              <a:buChar char="-"/>
            </a:pPr>
            <a:r>
              <a:rPr lang="en-GB" dirty="0">
                <a:hlinkClick r:id="rId5"/>
              </a:rPr>
              <a:t>https://www.linkedin.com/in/karencalver/</a:t>
            </a:r>
            <a:endParaRPr lang="en-GB" dirty="0"/>
          </a:p>
          <a:p>
            <a:pPr>
              <a:buFontTx/>
              <a:buChar char="-"/>
            </a:pPr>
            <a:r>
              <a:rPr lang="en-GB" dirty="0"/>
              <a:t>Susan – 30 years in Recruitment</a:t>
            </a:r>
          </a:p>
          <a:p>
            <a:pPr>
              <a:buFontTx/>
              <a:buChar char="-"/>
            </a:pPr>
            <a:r>
              <a:rPr lang="en-GB" dirty="0">
                <a:hlinkClick r:id="rId6"/>
              </a:rPr>
              <a:t>https://www.linkedin.com/in/susan-cuff/</a:t>
            </a:r>
            <a:endParaRPr lang="en-GB" dirty="0"/>
          </a:p>
          <a:p>
            <a:pPr>
              <a:buFontTx/>
              <a:buChar char="-"/>
            </a:pPr>
            <a:r>
              <a:rPr lang="en-GB" dirty="0"/>
              <a:t>Sharaz – Accountant previously of Tax Assist</a:t>
            </a:r>
          </a:p>
          <a:p>
            <a:pPr>
              <a:buFontTx/>
              <a:buChar char="-"/>
            </a:pPr>
            <a:r>
              <a:rPr lang="en-GB" dirty="0">
                <a:hlinkClick r:id="rId7"/>
              </a:rPr>
              <a:t>https://www.linkedin.com/in/sharaz-ahmad-0b995662/</a:t>
            </a:r>
            <a:endParaRPr lang="en-GB" dirty="0"/>
          </a:p>
          <a:p>
            <a:pPr>
              <a:buFontTx/>
              <a:buChar char="-"/>
            </a:pPr>
            <a:endParaRPr lang="en-GB" dirty="0"/>
          </a:p>
          <a:p>
            <a:pPr>
              <a:buFontTx/>
              <a:buChar char="-"/>
            </a:pPr>
            <a:endParaRPr lang="en-GB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5333719-37F6-48BB-9A03-FF0006E8C2E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35111" y="1098192"/>
            <a:ext cx="2809524" cy="1057143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4143DAB1-4507-4D1F-9C46-1407ECB866B3}"/>
              </a:ext>
            </a:extLst>
          </p:cNvPr>
          <p:cNvSpPr txBox="1"/>
          <p:nvPr/>
        </p:nvSpPr>
        <p:spPr>
          <a:xfrm>
            <a:off x="4639239" y="2412410"/>
            <a:ext cx="28999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www.recruitment-tests.co.uk</a:t>
            </a:r>
          </a:p>
        </p:txBody>
      </p:sp>
    </p:spTree>
    <p:extLst>
      <p:ext uri="{BB962C8B-B14F-4D97-AF65-F5344CB8AC3E}">
        <p14:creationId xmlns:p14="http://schemas.microsoft.com/office/powerpoint/2010/main" val="42860988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36425</TotalTime>
  <Words>587</Words>
  <Application>Microsoft Office PowerPoint</Application>
  <PresentationFormat>Widescreen</PresentationFormat>
  <Paragraphs>56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Montserrat</vt:lpstr>
      <vt:lpstr>Office Theme</vt:lpstr>
      <vt:lpstr>“All applicants matter” 2021</vt:lpstr>
      <vt:lpstr>Problem and Solution ?</vt:lpstr>
      <vt:lpstr>A little help from us in 2021 Introduction offer</vt:lpstr>
      <vt:lpstr>The Keys to Success</vt:lpstr>
      <vt:lpstr>What are the alternatives? </vt:lpstr>
      <vt:lpstr>PowerPoint Presentation</vt:lpstr>
      <vt:lpstr>Swift process risk-free</vt:lpstr>
      <vt:lpstr>PowerPoint Presentation</vt:lpstr>
      <vt:lpstr>Prices – One off mass uploads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Are you the next great recruitment entrepreneur</dc:title>
  <dc:creator>msoft12498</dc:creator>
  <cp:lastModifiedBy>Paul Howarth</cp:lastModifiedBy>
  <cp:revision>310</cp:revision>
  <dcterms:created xsi:type="dcterms:W3CDTF">2020-10-27T09:20:53Z</dcterms:created>
  <dcterms:modified xsi:type="dcterms:W3CDTF">2021-01-14T18:40:01Z</dcterms:modified>
</cp:coreProperties>
</file>